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1"/>
  </p:notesMasterIdLst>
  <p:sldIdLst>
    <p:sldId id="382" r:id="rId3"/>
    <p:sldId id="637" r:id="rId4"/>
    <p:sldId id="874" r:id="rId5"/>
    <p:sldId id="875" r:id="rId6"/>
    <p:sldId id="876" r:id="rId7"/>
    <p:sldId id="877" r:id="rId8"/>
    <p:sldId id="878" r:id="rId9"/>
    <p:sldId id="879" r:id="rId10"/>
    <p:sldId id="880" r:id="rId11"/>
    <p:sldId id="881" r:id="rId12"/>
    <p:sldId id="882" r:id="rId13"/>
    <p:sldId id="883" r:id="rId14"/>
    <p:sldId id="885" r:id="rId15"/>
    <p:sldId id="884" r:id="rId16"/>
    <p:sldId id="886" r:id="rId17"/>
    <p:sldId id="887" r:id="rId18"/>
    <p:sldId id="888" r:id="rId19"/>
    <p:sldId id="889" r:id="rId20"/>
    <p:sldId id="890" r:id="rId21"/>
    <p:sldId id="891" r:id="rId22"/>
    <p:sldId id="892" r:id="rId23"/>
    <p:sldId id="893" r:id="rId24"/>
    <p:sldId id="894" r:id="rId25"/>
    <p:sldId id="895" r:id="rId26"/>
    <p:sldId id="896" r:id="rId27"/>
    <p:sldId id="897" r:id="rId28"/>
    <p:sldId id="898" r:id="rId29"/>
    <p:sldId id="899" r:id="rId30"/>
    <p:sldId id="900" r:id="rId31"/>
    <p:sldId id="901" r:id="rId32"/>
    <p:sldId id="903" r:id="rId33"/>
    <p:sldId id="904" r:id="rId34"/>
    <p:sldId id="905" r:id="rId35"/>
    <p:sldId id="906" r:id="rId36"/>
    <p:sldId id="907" r:id="rId37"/>
    <p:sldId id="908" r:id="rId38"/>
    <p:sldId id="909" r:id="rId39"/>
    <p:sldId id="910" r:id="rId40"/>
    <p:sldId id="911" r:id="rId41"/>
    <p:sldId id="912" r:id="rId42"/>
    <p:sldId id="913" r:id="rId43"/>
    <p:sldId id="914" r:id="rId44"/>
    <p:sldId id="915" r:id="rId45"/>
    <p:sldId id="916" r:id="rId46"/>
    <p:sldId id="917" r:id="rId47"/>
    <p:sldId id="918" r:id="rId48"/>
    <p:sldId id="919" r:id="rId49"/>
    <p:sldId id="383" r:id="rId50"/>
  </p:sldIdLst>
  <p:sldSz cx="12192000" cy="6858000"/>
  <p:notesSz cx="6858000" cy="9144000"/>
  <p:embeddedFontLst>
    <p:embeddedFont>
      <p:font typeface="方正粗金陵简体" panose="02000000000000000000" charset="-122"/>
      <p:regular r:id="rId55"/>
    </p:embeddedFont>
    <p:embeddedFont>
      <p:font typeface="微软雅黑" panose="020B0503020204020204" charset="-122"/>
      <p:regular r:id="rId56"/>
    </p:embeddedFont>
    <p:embeddedFont>
      <p:font typeface="Calibri" panose="020F0502020204030204" charset="0"/>
      <p:regular r:id="rId57"/>
      <p:bold r:id="rId58"/>
      <p:italic r:id="rId59"/>
      <p:boldItalic r:id="rId60"/>
    </p:embeddedFont>
  </p:embeddedFontLst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3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A8302C"/>
    <a:srgbClr val="FFFFFF"/>
    <a:srgbClr val="979997"/>
    <a:srgbClr val="2F250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63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166.xml"/><Relationship Id="rId60" Type="http://schemas.openxmlformats.org/officeDocument/2006/relationships/font" Target="fonts/font6.fntdata"/><Relationship Id="rId6" Type="http://schemas.openxmlformats.org/officeDocument/2006/relationships/slide" Target="slides/slide4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3.png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image" Target="../media/image14.png"/><Relationship Id="rId1" Type="http://schemas.openxmlformats.org/officeDocument/2006/relationships/tags" Target="../tags/tag8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image" Target="../media/image15.png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16.png"/><Relationship Id="rId1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6.xml"/><Relationship Id="rId6" Type="http://schemas.openxmlformats.org/officeDocument/2006/relationships/image" Target="../media/image19.png"/><Relationship Id="rId5" Type="http://schemas.openxmlformats.org/officeDocument/2006/relationships/tags" Target="../tags/tag95.xml"/><Relationship Id="rId4" Type="http://schemas.openxmlformats.org/officeDocument/2006/relationships/image" Target="../media/image18.png"/><Relationship Id="rId3" Type="http://schemas.openxmlformats.org/officeDocument/2006/relationships/tags" Target="../tags/tag94.xml"/><Relationship Id="rId2" Type="http://schemas.openxmlformats.org/officeDocument/2006/relationships/image" Target="../media/image17.png"/><Relationship Id="rId1" Type="http://schemas.openxmlformats.org/officeDocument/2006/relationships/tags" Target="../tags/tag9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9.xml"/><Relationship Id="rId4" Type="http://schemas.openxmlformats.org/officeDocument/2006/relationships/image" Target="../media/image21.png"/><Relationship Id="rId3" Type="http://schemas.openxmlformats.org/officeDocument/2006/relationships/tags" Target="../tags/tag98.xml"/><Relationship Id="rId2" Type="http://schemas.openxmlformats.org/officeDocument/2006/relationships/image" Target="../media/image20.png"/><Relationship Id="rId1" Type="http://schemas.openxmlformats.org/officeDocument/2006/relationships/tags" Target="../tags/tag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24.png"/><Relationship Id="rId5" Type="http://schemas.openxmlformats.org/officeDocument/2006/relationships/tags" Target="../tags/tag105.xml"/><Relationship Id="rId4" Type="http://schemas.openxmlformats.org/officeDocument/2006/relationships/image" Target="../media/image23.png"/><Relationship Id="rId3" Type="http://schemas.openxmlformats.org/officeDocument/2006/relationships/tags" Target="../tags/tag104.xml"/><Relationship Id="rId2" Type="http://schemas.openxmlformats.org/officeDocument/2006/relationships/image" Target="../media/image22.png"/><Relationship Id="rId1" Type="http://schemas.openxmlformats.org/officeDocument/2006/relationships/tags" Target="../tags/tag10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9.xml"/><Relationship Id="rId2" Type="http://schemas.openxmlformats.org/officeDocument/2006/relationships/image" Target="../media/image25.png"/><Relationship Id="rId1" Type="http://schemas.openxmlformats.org/officeDocument/2006/relationships/tags" Target="../tags/tag10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26.png"/><Relationship Id="rId1" Type="http://schemas.openxmlformats.org/officeDocument/2006/relationships/tags" Target="../tags/tag11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image" Target="../media/image29.png"/><Relationship Id="rId5" Type="http://schemas.openxmlformats.org/officeDocument/2006/relationships/tags" Target="../tags/tag114.xml"/><Relationship Id="rId4" Type="http://schemas.openxmlformats.org/officeDocument/2006/relationships/image" Target="../media/image28.png"/><Relationship Id="rId3" Type="http://schemas.openxmlformats.org/officeDocument/2006/relationships/tags" Target="../tags/tag113.xml"/><Relationship Id="rId2" Type="http://schemas.openxmlformats.org/officeDocument/2006/relationships/image" Target="../media/image27.png"/><Relationship Id="rId1" Type="http://schemas.openxmlformats.org/officeDocument/2006/relationships/tags" Target="../tags/tag11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image" Target="../media/image32.png"/><Relationship Id="rId5" Type="http://schemas.openxmlformats.org/officeDocument/2006/relationships/tags" Target="../tags/tag119.xml"/><Relationship Id="rId4" Type="http://schemas.openxmlformats.org/officeDocument/2006/relationships/image" Target="../media/image31.png"/><Relationship Id="rId3" Type="http://schemas.openxmlformats.org/officeDocument/2006/relationships/tags" Target="../tags/tag118.xml"/><Relationship Id="rId2" Type="http://schemas.openxmlformats.org/officeDocument/2006/relationships/image" Target="../media/image30.png"/><Relationship Id="rId1" Type="http://schemas.openxmlformats.org/officeDocument/2006/relationships/tags" Target="../tags/tag11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3.xml"/><Relationship Id="rId2" Type="http://schemas.openxmlformats.org/officeDocument/2006/relationships/image" Target="../media/image33.png"/><Relationship Id="rId1" Type="http://schemas.openxmlformats.org/officeDocument/2006/relationships/tags" Target="../tags/tag1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9.xml"/><Relationship Id="rId2" Type="http://schemas.openxmlformats.org/officeDocument/2006/relationships/image" Target="../media/image34.png"/><Relationship Id="rId1" Type="http://schemas.openxmlformats.org/officeDocument/2006/relationships/tags" Target="../tags/tag12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image" Target="../media/image35.png"/><Relationship Id="rId1" Type="http://schemas.openxmlformats.org/officeDocument/2006/relationships/tags" Target="../tags/tag130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2" Type="http://schemas.openxmlformats.org/officeDocument/2006/relationships/image" Target="../media/image36.png"/><Relationship Id="rId1" Type="http://schemas.openxmlformats.org/officeDocument/2006/relationships/tags" Target="../tags/tag13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6.xml"/><Relationship Id="rId4" Type="http://schemas.openxmlformats.org/officeDocument/2006/relationships/image" Target="../media/image38.png"/><Relationship Id="rId3" Type="http://schemas.openxmlformats.org/officeDocument/2006/relationships/tags" Target="../tags/tag135.xml"/><Relationship Id="rId2" Type="http://schemas.openxmlformats.org/officeDocument/2006/relationships/image" Target="../media/image37.png"/><Relationship Id="rId1" Type="http://schemas.openxmlformats.org/officeDocument/2006/relationships/tags" Target="../tags/tag13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39.png"/><Relationship Id="rId1" Type="http://schemas.openxmlformats.org/officeDocument/2006/relationships/tags" Target="../tags/tag137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4" Type="http://schemas.openxmlformats.org/officeDocument/2006/relationships/image" Target="../media/image41.png"/><Relationship Id="rId3" Type="http://schemas.openxmlformats.org/officeDocument/2006/relationships/tags" Target="../tags/tag140.xml"/><Relationship Id="rId2" Type="http://schemas.openxmlformats.org/officeDocument/2006/relationships/image" Target="../media/image40.png"/><Relationship Id="rId1" Type="http://schemas.openxmlformats.org/officeDocument/2006/relationships/tags" Target="../tags/tag1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4.xml"/><Relationship Id="rId2" Type="http://schemas.openxmlformats.org/officeDocument/2006/relationships/image" Target="../media/image42.png"/><Relationship Id="rId1" Type="http://schemas.openxmlformats.org/officeDocument/2006/relationships/tags" Target="../tags/tag143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6.xml"/><Relationship Id="rId2" Type="http://schemas.openxmlformats.org/officeDocument/2006/relationships/image" Target="../media/image43.png"/><Relationship Id="rId1" Type="http://schemas.openxmlformats.org/officeDocument/2006/relationships/tags" Target="../tags/tag145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8.xml"/><Relationship Id="rId2" Type="http://schemas.openxmlformats.org/officeDocument/2006/relationships/image" Target="../media/image44.png"/><Relationship Id="rId1" Type="http://schemas.openxmlformats.org/officeDocument/2006/relationships/tags" Target="../tags/tag1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1.xml"/><Relationship Id="rId6" Type="http://schemas.openxmlformats.org/officeDocument/2006/relationships/image" Target="../media/image5.png"/><Relationship Id="rId5" Type="http://schemas.openxmlformats.org/officeDocument/2006/relationships/tags" Target="../tags/tag70.xml"/><Relationship Id="rId4" Type="http://schemas.openxmlformats.org/officeDocument/2006/relationships/image" Target="../media/image4.png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0.xml"/><Relationship Id="rId2" Type="http://schemas.openxmlformats.org/officeDocument/2006/relationships/image" Target="../media/image45.png"/><Relationship Id="rId1" Type="http://schemas.openxmlformats.org/officeDocument/2006/relationships/tags" Target="../tags/tag149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2.xml"/><Relationship Id="rId2" Type="http://schemas.openxmlformats.org/officeDocument/2006/relationships/image" Target="../media/image46.png"/><Relationship Id="rId1" Type="http://schemas.openxmlformats.org/officeDocument/2006/relationships/tags" Target="../tags/tag151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4.xml"/><Relationship Id="rId2" Type="http://schemas.openxmlformats.org/officeDocument/2006/relationships/image" Target="../media/image47.png"/><Relationship Id="rId1" Type="http://schemas.openxmlformats.org/officeDocument/2006/relationships/tags" Target="../tags/tag153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6.xml"/><Relationship Id="rId2" Type="http://schemas.openxmlformats.org/officeDocument/2006/relationships/image" Target="../media/image48.png"/><Relationship Id="rId1" Type="http://schemas.openxmlformats.org/officeDocument/2006/relationships/tags" Target="../tags/tag155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8.xml"/><Relationship Id="rId2" Type="http://schemas.openxmlformats.org/officeDocument/2006/relationships/image" Target="../media/image49.png"/><Relationship Id="rId1" Type="http://schemas.openxmlformats.org/officeDocument/2006/relationships/tags" Target="../tags/tag15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0.xml"/><Relationship Id="rId2" Type="http://schemas.openxmlformats.org/officeDocument/2006/relationships/image" Target="../media/image50.png"/><Relationship Id="rId1" Type="http://schemas.openxmlformats.org/officeDocument/2006/relationships/tags" Target="../tags/tag15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.xml"/><Relationship Id="rId4" Type="http://schemas.openxmlformats.org/officeDocument/2006/relationships/image" Target="../media/image7.png"/><Relationship Id="rId3" Type="http://schemas.openxmlformats.org/officeDocument/2006/relationships/tags" Target="../tags/tag73.xml"/><Relationship Id="rId2" Type="http://schemas.openxmlformats.org/officeDocument/2006/relationships/image" Target="../media/image6.png"/><Relationship Id="rId1" Type="http://schemas.openxmlformats.org/officeDocument/2006/relationships/tags" Target="../tags/tag7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image" Target="../media/image9.png"/><Relationship Id="rId3" Type="http://schemas.openxmlformats.org/officeDocument/2006/relationships/tags" Target="../tags/tag76.xml"/><Relationship Id="rId2" Type="http://schemas.openxmlformats.org/officeDocument/2006/relationships/image" Target="../media/image8.png"/><Relationship Id="rId1" Type="http://schemas.openxmlformats.org/officeDocument/2006/relationships/tags" Target="../tags/tag7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image" Target="../media/image11.png"/><Relationship Id="rId3" Type="http://schemas.openxmlformats.org/officeDocument/2006/relationships/tags" Target="../tags/tag80.xml"/><Relationship Id="rId2" Type="http://schemas.openxmlformats.org/officeDocument/2006/relationships/image" Target="../media/image10.png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2.png"/><Relationship Id="rId1" Type="http://schemas.openxmlformats.org/officeDocument/2006/relationships/tags" Target="../tags/tag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Lecture7 </a:t>
            </a:r>
            <a:r>
              <a:rPr sz="4800">
                <a:sym typeface="+mn-ea"/>
              </a:rPr>
              <a:t>Template Classes +</a:t>
            </a:r>
            <a:br>
              <a:rPr sz="4800">
                <a:sym typeface="+mn-ea"/>
              </a:rPr>
            </a:br>
            <a:r>
              <a:rPr sz="4800">
                <a:sym typeface="+mn-ea"/>
              </a:rPr>
              <a:t>Const Correctness</a:t>
            </a:r>
            <a:endParaRPr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Implementing a Template Class: Syntax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100" y="1750060"/>
            <a:ext cx="10968990" cy="3548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Implementing a Template Class: Syntax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1835" y="1736090"/>
            <a:ext cx="10968990" cy="36372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Implementing a Template Class: Syntax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735" y="1802765"/>
            <a:ext cx="10968990" cy="3733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algn="l">
              <a:buClrTx/>
              <a:buSzTx/>
              <a:buNone/>
            </a:pPr>
            <a:r>
              <a:rPr lang="zh-CN" altLang="en-US" sz="2800"/>
              <a:t>- Classes Recap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 b="1">
                <a:solidFill>
                  <a:srgbClr val="A8302C"/>
                </a:solidFill>
              </a:rPr>
              <a:t>- Template Classes</a:t>
            </a:r>
            <a:endParaRPr lang="zh-CN" altLang="en-US" sz="2800" b="1">
              <a:solidFill>
                <a:srgbClr val="A8302C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Const Correctness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Today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/>
              <a:t>- Sometimes, we need a name for a type that is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dependent on our template types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- Recall: iterators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- iterator is a </a:t>
            </a:r>
            <a:r>
              <a:rPr lang="zh-CN" altLang="en-US" sz="2400" b="1"/>
              <a:t>member type</a:t>
            </a:r>
            <a:r>
              <a:rPr lang="zh-CN" altLang="en-US" sz="2400"/>
              <a:t> of vector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Member Types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4365" y="3429000"/>
            <a:ext cx="10596245" cy="1009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Member Types: Syntax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3575" y="1077595"/>
            <a:ext cx="9155430" cy="2136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3575" y="3684270"/>
            <a:ext cx="10430510" cy="1581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18553"/>
          <a:stretch>
            <a:fillRect/>
          </a:stretch>
        </p:blipFill>
        <p:spPr>
          <a:xfrm>
            <a:off x="608330" y="5735320"/>
            <a:ext cx="8014335" cy="32893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Member Types: Syntax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5305" y="1025525"/>
            <a:ext cx="10968990" cy="264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8475" y="4126865"/>
            <a:ext cx="11318240" cy="13760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/>
              <a:t>- You can use </a:t>
            </a:r>
            <a:r>
              <a:rPr lang="zh-CN" altLang="en-US" sz="2400">
                <a:highlight>
                  <a:srgbClr val="C0C0C0"/>
                </a:highlight>
              </a:rPr>
              <a:t>using type_name = type</a:t>
            </a:r>
            <a:r>
              <a:rPr lang="zh-CN" altLang="en-US" sz="2400"/>
              <a:t> in application</a:t>
            </a:r>
            <a:r>
              <a:rPr lang="en-US" altLang="zh-CN" sz="2400"/>
              <a:t> </a:t>
            </a:r>
            <a:r>
              <a:rPr lang="zh-CN" altLang="en-US" sz="2400"/>
              <a:t>code as well!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- When using it in a class interface, it defines a nested</a:t>
            </a:r>
            <a:r>
              <a:rPr lang="en-US" altLang="zh-CN" sz="2400"/>
              <a:t> </a:t>
            </a:r>
            <a:r>
              <a:rPr lang="zh-CN" altLang="en-US" sz="2400"/>
              <a:t>type, like </a:t>
            </a:r>
            <a:r>
              <a:rPr lang="zh-CN" altLang="en-US" sz="2400">
                <a:highlight>
                  <a:srgbClr val="C0C0C0"/>
                </a:highlight>
              </a:rPr>
              <a:t>vector::iterator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- When using it in application code, like main.cpp, it just</a:t>
            </a:r>
            <a:r>
              <a:rPr lang="en-US" altLang="zh-CN" sz="2400"/>
              <a:t> </a:t>
            </a:r>
            <a:r>
              <a:rPr lang="zh-CN" altLang="en-US" sz="2400"/>
              <a:t>creates another name for </a:t>
            </a:r>
            <a:r>
              <a:rPr lang="zh-CN" altLang="en-US" sz="2400">
                <a:highlight>
                  <a:srgbClr val="C0C0C0"/>
                </a:highlight>
              </a:rPr>
              <a:t>type</a:t>
            </a:r>
            <a:r>
              <a:rPr lang="zh-CN" altLang="en-US" sz="2400"/>
              <a:t> within that scope (until</a:t>
            </a:r>
            <a:r>
              <a:rPr lang="en-US" altLang="zh-CN" sz="2400"/>
              <a:t> </a:t>
            </a:r>
            <a:r>
              <a:rPr lang="zh-CN" altLang="en-US" sz="2400"/>
              <a:t>the next unmatched })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Aside: Type Aliases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/>
              <a:t>- Used to make sure your clients have a standardized</a:t>
            </a:r>
            <a:r>
              <a:rPr lang="en-US" altLang="zh-CN" sz="2000"/>
              <a:t> </a:t>
            </a:r>
            <a:r>
              <a:rPr lang="zh-CN" altLang="en-US" sz="2000"/>
              <a:t>way to access important types.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Lives in your namespace: </a:t>
            </a:r>
            <a:r>
              <a:rPr lang="zh-CN" altLang="en-US" sz="2000" b="1"/>
              <a:t>vector&lt;T&gt;::iterator</a:t>
            </a:r>
            <a:r>
              <a:rPr lang="zh-CN" altLang="en-US" sz="2000"/>
              <a:t>.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After class specifier, you can use the alias directly(e.g. inside function arguments, inside function</a:t>
            </a:r>
            <a:r>
              <a:rPr lang="en-US" altLang="zh-CN" sz="2000"/>
              <a:t> </a:t>
            </a:r>
            <a:r>
              <a:rPr lang="zh-CN" altLang="en-US" sz="2000"/>
              <a:t>body).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Before class specifier, use </a:t>
            </a:r>
            <a:r>
              <a:rPr lang="zh-CN" altLang="en-US" sz="2000" b="1"/>
              <a:t>typename</a:t>
            </a:r>
            <a:r>
              <a:rPr lang="zh-CN" altLang="en-US" sz="2000"/>
              <a:t>.</a:t>
            </a:r>
            <a:endParaRPr lang="zh-CN" altLang="en-US" sz="2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Member Types: Summary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The Takeaway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highlight>
                  <a:srgbClr val="00FF00"/>
                </a:highlight>
              </a:rPr>
              <a:t>Templates don’t emit</a:t>
            </a:r>
            <a:r>
              <a:rPr lang="en-US" altLang="zh-CN" sz="2800">
                <a:highlight>
                  <a:srgbClr val="00FF00"/>
                </a:highlight>
              </a:rPr>
              <a:t> </a:t>
            </a:r>
            <a:r>
              <a:rPr lang="zh-CN" altLang="en-US" sz="2800">
                <a:highlight>
                  <a:srgbClr val="00FF00"/>
                </a:highlight>
              </a:rPr>
              <a:t>code until instantiated</a:t>
            </a:r>
            <a:r>
              <a:rPr lang="zh-CN" altLang="en-US" sz="2800"/>
              <a:t>,</a:t>
            </a:r>
            <a:r>
              <a:rPr lang="en-US" altLang="zh-CN" sz="2800"/>
              <a:t> </a:t>
            </a:r>
            <a:r>
              <a:rPr lang="zh-CN" altLang="en-US" sz="2800"/>
              <a:t>so include the .cpp in the</a:t>
            </a:r>
            <a:r>
              <a:rPr lang="en-US" altLang="zh-CN" sz="2800"/>
              <a:t> </a:t>
            </a:r>
            <a:r>
              <a:rPr lang="zh-CN" altLang="en-US" sz="2800"/>
              <a:t>.h instead of the other</a:t>
            </a:r>
            <a:r>
              <a:rPr lang="en-US" altLang="zh-CN" sz="2800"/>
              <a:t> </a:t>
            </a:r>
            <a:r>
              <a:rPr lang="zh-CN" altLang="en-US" sz="2800"/>
              <a:t>way around!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An unintuitive (at first!) bug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 b="1"/>
              <a:t>This </a:t>
            </a:r>
            <a:r>
              <a:rPr lang="en-US" altLang="zh-CN" sz="2800" b="1"/>
              <a:t>lecture</a:t>
            </a:r>
            <a:r>
              <a:rPr lang="zh-CN" altLang="en-US" sz="2800" b="1"/>
              <a:t> combines reading</a:t>
            </a:r>
            <a:r>
              <a:rPr lang="en-US" altLang="zh-CN" sz="2800" b="1"/>
              <a:t> materials</a:t>
            </a:r>
            <a:r>
              <a:rPr lang="zh-CN" altLang="en-US" sz="2800" b="1"/>
              <a:t>: </a:t>
            </a:r>
            <a:r>
              <a:rPr lang="en-US" altLang="zh-CN" sz="2800" b="1"/>
              <a:t>P</a:t>
            </a:r>
            <a:r>
              <a:rPr lang="zh-CN" altLang="en-US" sz="2800" b="1"/>
              <a:t>ages </a:t>
            </a:r>
            <a:r>
              <a:rPr lang="en-US" altLang="zh-CN" sz="2800" b="1"/>
              <a:t>233</a:t>
            </a:r>
            <a:r>
              <a:rPr lang="zh-CN" altLang="en-US" sz="2800" b="1"/>
              <a:t>-2</a:t>
            </a:r>
            <a:r>
              <a:rPr lang="en-US" altLang="zh-CN" sz="2800" b="1"/>
              <a:t>9</a:t>
            </a:r>
            <a:r>
              <a:rPr lang="zh-CN" altLang="en-US" sz="2800" b="1"/>
              <a:t>2 of the textbook</a:t>
            </a:r>
            <a:r>
              <a:rPr lang="en-US" altLang="zh-CN" sz="2800" b="1"/>
              <a:t>.</a:t>
            </a:r>
            <a:endParaRPr lang="en-US" altLang="zh-CN" sz="2800" b="1"/>
          </a:p>
          <a:p>
            <a:pPr marL="0" indent="0">
              <a:buNone/>
            </a:pPr>
            <a:endParaRPr lang="en-US" altLang="zh-CN" sz="2800" b="1"/>
          </a:p>
          <a:p>
            <a:pPr marL="0" indent="0">
              <a:buNone/>
            </a:pPr>
            <a:r>
              <a:rPr lang="en-US" altLang="zh-CN" sz="2800" b="1"/>
              <a:t>(Chapter 9: Refining Abstractions)</a:t>
            </a:r>
            <a:endParaRPr lang="en-US" altLang="zh-CN" sz="28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compile error....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0070" y="2776220"/>
            <a:ext cx="3284855" cy="1743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68240" y="1196975"/>
            <a:ext cx="5142865" cy="2390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58715" y="4028440"/>
            <a:ext cx="5297170" cy="176339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3893820" y="2369820"/>
            <a:ext cx="927735" cy="13462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7"/>
            </p:custDataLst>
          </p:nvPr>
        </p:nvCxnSpPr>
        <p:spPr>
          <a:xfrm>
            <a:off x="3947795" y="4028440"/>
            <a:ext cx="786765" cy="11423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4881880" y="4462145"/>
            <a:ext cx="4851400" cy="5638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462770" cy="705485"/>
          </a:xfrm>
        </p:spPr>
        <p:txBody>
          <a:bodyPr>
            <a:normAutofit/>
          </a:bodyPr>
          <a:p>
            <a:r>
              <a:rPr lang="zh-CN" altLang="en-US"/>
              <a:t>What the C++ compiler does with non-template classes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735" y="1549400"/>
            <a:ext cx="10968990" cy="1571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8625" y="3592830"/>
            <a:ext cx="1139444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1. g++ -c vectorint.cpp main.cpp: Compile and create all the</a:t>
            </a:r>
            <a:r>
              <a:rPr lang="en-US" altLang="zh-CN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code in vectorint.cpp and main.cpp. All the functions in vectorint.h</a:t>
            </a:r>
            <a:r>
              <a:rPr lang="en-US" altLang="zh-CN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have implementations that have been compiled now, and main</a:t>
            </a:r>
            <a:r>
              <a:rPr lang="en-US" altLang="zh-CN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can access them because it included vectorint.h</a:t>
            </a:r>
            <a:endParaRPr lang="zh-CN" altLang="en-US" sz="20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>
              <a:lnSpc>
                <a:spcPct val="130000"/>
              </a:lnSpc>
            </a:pP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2. “Oh look she used vectorInt::at, sure glad I compiled all that code</a:t>
            </a:r>
            <a:r>
              <a:rPr lang="en-US" altLang="zh-CN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and can access vectorInt::at right now!”</a:t>
            </a:r>
            <a:endParaRPr lang="zh-CN" altLang="en-US" sz="20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959215" cy="705485"/>
          </a:xfrm>
        </p:spPr>
        <p:txBody>
          <a:bodyPr>
            <a:normAutofit/>
          </a:bodyPr>
          <a:p>
            <a:r>
              <a:rPr lang="zh-CN" altLang="en-US"/>
              <a:t>What the C++ compiler does with template classes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6565" y="1122680"/>
            <a:ext cx="10968990" cy="1880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3405" y="3497580"/>
            <a:ext cx="10735310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1. g++ -c vector.cpp main.cpp: Compile and create all the code in</a:t>
            </a:r>
            <a:r>
              <a:rPr lang="en-US" altLang="zh-CN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main.cpp. Compile vector.cpp, but since it’s a template, don’t create any</a:t>
            </a:r>
            <a:r>
              <a:rPr lang="en-US" altLang="zh-CN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code yet.</a:t>
            </a:r>
            <a:endParaRPr lang="zh-CN" altLang="en-US" sz="20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>
              <a:lnSpc>
                <a:spcPct val="130000"/>
              </a:lnSpc>
            </a:pP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2. “Oh look she made a vector&lt;int&gt;! Better go generate all the code for one</a:t>
            </a:r>
            <a:r>
              <a:rPr lang="en-US" altLang="zh-CN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of those!”</a:t>
            </a:r>
            <a:endParaRPr lang="zh-CN" altLang="en-US" sz="20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>
              <a:lnSpc>
                <a:spcPct val="130000"/>
              </a:lnSpc>
            </a:pPr>
            <a:r>
              <a:rPr lang="zh-CN" altLang="en-US" sz="2000" spc="150">
                <a:solidFill>
                  <a:srgbClr val="C00000"/>
                </a:solidFill>
                <a:uFillTx/>
              </a:rPr>
              <a:t>3. “Oh no! All I have access to is vector.h! There’s no implementation for the</a:t>
            </a:r>
            <a:r>
              <a:rPr lang="en-US" altLang="zh-CN" sz="2000" spc="150">
                <a:solidFill>
                  <a:srgbClr val="C00000"/>
                </a:solidFill>
                <a:uFillTx/>
              </a:rPr>
              <a:t> </a:t>
            </a:r>
            <a:r>
              <a:rPr lang="zh-CN" altLang="en-US" sz="2000" spc="150">
                <a:solidFill>
                  <a:srgbClr val="C00000"/>
                </a:solidFill>
                <a:uFillTx/>
              </a:rPr>
              <a:t>interface in that file! And I can’t go looking for vector&lt;int&gt;.cpp!”</a:t>
            </a:r>
            <a:endParaRPr lang="zh-CN" altLang="en-US" sz="2000" spc="150">
              <a:solidFill>
                <a:srgbClr val="C00000"/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fix...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1045" y="2618740"/>
            <a:ext cx="3920490" cy="1953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66105" y="1107440"/>
            <a:ext cx="5033010" cy="25133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66105" y="4022725"/>
            <a:ext cx="5483225" cy="186690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736465" y="2152015"/>
            <a:ext cx="812800" cy="1418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7"/>
            </p:custDataLst>
          </p:nvPr>
        </p:nvCxnSpPr>
        <p:spPr>
          <a:xfrm>
            <a:off x="4736465" y="4091940"/>
            <a:ext cx="709295" cy="12065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Include vector.cpp in vector.h!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7675" y="2327910"/>
            <a:ext cx="4363720" cy="2428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69610" y="1144905"/>
            <a:ext cx="5266055" cy="2586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9610" y="4004945"/>
            <a:ext cx="5664200" cy="190373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900295" y="2230755"/>
            <a:ext cx="733425" cy="127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7"/>
            </p:custDataLst>
          </p:nvPr>
        </p:nvCxnSpPr>
        <p:spPr>
          <a:xfrm>
            <a:off x="4900295" y="3843020"/>
            <a:ext cx="678815" cy="1388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117205" cy="705485"/>
          </a:xfrm>
        </p:spPr>
        <p:txBody>
          <a:bodyPr>
            <a:normAutofit fontScale="90000"/>
          </a:bodyPr>
          <a:p>
            <a:r>
              <a:rPr lang="zh-CN" altLang="en-US"/>
              <a:t>What the C++ compiler does with template classes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505" y="1120140"/>
            <a:ext cx="10968990" cy="1764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9455" y="3429000"/>
            <a:ext cx="10727055" cy="2392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20000"/>
              </a:lnSpc>
            </a:pP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1. “Oh look she included vector.h! That’s a template, </a:t>
            </a:r>
            <a:r>
              <a:rPr lang="zh-CN" altLang="en-US" sz="20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I’ll wait to link the</a:t>
            </a:r>
            <a:r>
              <a:rPr lang="en-US" altLang="zh-CN" sz="20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0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implementation until she instantiates a specific kind of vector”</a:t>
            </a:r>
            <a:endParaRPr lang="zh-CN" altLang="en-US" sz="20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>
              <a:lnSpc>
                <a:spcPct val="120000"/>
              </a:lnSpc>
            </a:pP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2. “Oh look she made a vector&lt;int&gt;! Better go generate all the code for</a:t>
            </a:r>
            <a:r>
              <a:rPr lang="en-US" altLang="zh-CN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one of those!”</a:t>
            </a:r>
            <a:endParaRPr lang="zh-CN" altLang="en-US" sz="20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>
              <a:lnSpc>
                <a:spcPct val="120000"/>
              </a:lnSpc>
            </a:pP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uFillTx/>
              </a:rPr>
              <a:t>3. “vector.h includes all the code in vector.cpp, which tells me how to</a:t>
            </a:r>
            <a:endParaRPr lang="zh-CN" altLang="en-US" sz="2000" spc="150">
              <a:solidFill>
                <a:schemeClr val="tx1">
                  <a:lumMod val="65000"/>
                  <a:lumOff val="35000"/>
                </a:schemeClr>
              </a:solidFill>
              <a:highlight>
                <a:srgbClr val="00FF00"/>
              </a:highlight>
              <a:uFillTx/>
            </a:endParaRPr>
          </a:p>
          <a:p>
            <a:pPr>
              <a:lnSpc>
                <a:spcPct val="120000"/>
              </a:lnSpc>
            </a:pPr>
            <a:r>
              <a:rPr lang="zh-CN" altLang="en-US" sz="2000" spc="15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00FF00"/>
                </a:highlight>
                <a:uFillTx/>
              </a:rPr>
              <a:t>create a vector&lt;int&gt;::at function :)”</a:t>
            </a:r>
            <a:endParaRPr lang="zh-CN" altLang="en-US" sz="2000" spc="150">
              <a:solidFill>
                <a:schemeClr val="tx1">
                  <a:lumMod val="65000"/>
                  <a:lumOff val="35000"/>
                </a:schemeClr>
              </a:solidFill>
              <a:highlight>
                <a:srgbClr val="00FF00"/>
              </a:highlight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>
                <a:highlight>
                  <a:srgbClr val="00FF00"/>
                </a:highlight>
              </a:rPr>
              <a:t>Templates don’t emit</a:t>
            </a:r>
            <a:r>
              <a:rPr lang="en-US" altLang="zh-CN" sz="2400">
                <a:highlight>
                  <a:srgbClr val="00FF00"/>
                </a:highlight>
              </a:rPr>
              <a:t> </a:t>
            </a:r>
            <a:r>
              <a:rPr lang="zh-CN" altLang="en-US" sz="2400">
                <a:highlight>
                  <a:srgbClr val="00FF00"/>
                </a:highlight>
              </a:rPr>
              <a:t>code until instantiated</a:t>
            </a:r>
            <a:r>
              <a:rPr lang="zh-CN" altLang="en-US" sz="2400"/>
              <a:t>,</a:t>
            </a:r>
            <a:r>
              <a:rPr lang="en-US" altLang="zh-CN" sz="2400"/>
              <a:t> </a:t>
            </a:r>
            <a:r>
              <a:rPr lang="zh-CN" altLang="en-US" sz="2400"/>
              <a:t>so include the .cpp in the</a:t>
            </a:r>
            <a:r>
              <a:rPr lang="en-US" altLang="zh-CN" sz="2400"/>
              <a:t> </a:t>
            </a:r>
            <a:r>
              <a:rPr lang="zh-CN" altLang="en-US" sz="2400"/>
              <a:t>.h instead of the other</a:t>
            </a:r>
            <a:r>
              <a:rPr lang="en-US" altLang="zh-CN" sz="2400"/>
              <a:t> </a:t>
            </a:r>
            <a:r>
              <a:rPr lang="zh-CN" altLang="en-US" sz="2400"/>
              <a:t>way around!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Takeaway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3310" y="119322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- Add </a:t>
            </a:r>
            <a:r>
              <a:rPr lang="zh-CN" altLang="en-US" sz="2400">
                <a:highlight>
                  <a:srgbClr val="C0C0C0"/>
                </a:highlight>
              </a:rPr>
              <a:t>template&lt;class T1, T2..&gt;</a:t>
            </a:r>
            <a:r>
              <a:rPr lang="zh-CN" altLang="en-US" sz="2400"/>
              <a:t> before class definition in .h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- Add </a:t>
            </a:r>
            <a:r>
              <a:rPr lang="zh-CN" altLang="en-US" sz="2400">
                <a:highlight>
                  <a:srgbClr val="C0C0C0"/>
                </a:highlight>
              </a:rPr>
              <a:t>template&lt;class T1, T2..&gt;</a:t>
            </a:r>
            <a:r>
              <a:rPr lang="zh-CN" altLang="en-US" sz="2400"/>
              <a:t>before all function</a:t>
            </a:r>
            <a:r>
              <a:rPr lang="en-US" altLang="zh-CN" sz="2400"/>
              <a:t> </a:t>
            </a:r>
            <a:r>
              <a:rPr lang="zh-CN" altLang="en-US" sz="2400"/>
              <a:t>signatures in .cpp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- When returning nested types (like iterator types), put</a:t>
            </a:r>
            <a:r>
              <a:rPr lang="en-US" altLang="zh-CN" sz="2400"/>
              <a:t> </a:t>
            </a:r>
            <a:r>
              <a:rPr lang="zh-CN" altLang="en-US" sz="2400">
                <a:highlight>
                  <a:srgbClr val="C0C0C0"/>
                </a:highlight>
              </a:rPr>
              <a:t>typename ClassName&lt;T1, T2..&gt;::member_type as return</a:t>
            </a:r>
            <a:r>
              <a:rPr lang="en-US" altLang="zh-CN" sz="2400">
                <a:highlight>
                  <a:srgbClr val="C0C0C0"/>
                </a:highlight>
              </a:rPr>
              <a:t> </a:t>
            </a:r>
            <a:r>
              <a:rPr lang="zh-CN" altLang="en-US" sz="2400">
                <a:highlight>
                  <a:srgbClr val="C0C0C0"/>
                </a:highlight>
              </a:rPr>
              <a:t>type</a:t>
            </a:r>
            <a:r>
              <a:rPr lang="zh-CN" altLang="en-US" sz="2400"/>
              <a:t>, not just member_type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- Templates don’t emit code until instantiated, so </a:t>
            </a:r>
            <a:r>
              <a:rPr lang="zh-CN" altLang="en-US" sz="2400">
                <a:highlight>
                  <a:srgbClr val="C0C0C0"/>
                </a:highlight>
              </a:rPr>
              <a:t>#include</a:t>
            </a:r>
            <a:r>
              <a:rPr lang="en-US" altLang="zh-CN" sz="2400"/>
              <a:t> </a:t>
            </a:r>
            <a:r>
              <a:rPr lang="zh-CN" altLang="en-US" sz="2400"/>
              <a:t>the .cpp file in the .h file, not the other way around!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Recap: Template classes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- Classes Recap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Template Classes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 b="1">
                <a:solidFill>
                  <a:srgbClr val="A8302C"/>
                </a:solidFill>
              </a:rPr>
              <a:t>- Const Correctness</a:t>
            </a:r>
            <a:endParaRPr lang="zh-CN" altLang="en-US" sz="2800" b="1">
              <a:solidFill>
                <a:srgbClr val="A8302C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Today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100" y="2418080"/>
            <a:ext cx="10968990" cy="2249805"/>
          </a:xfrm>
        </p:spPr>
        <p:txBody>
          <a:bodyPr/>
          <a:p>
            <a:pPr marL="0" indent="0" algn="ctr"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const</a:t>
            </a:r>
            <a:r>
              <a:rPr lang="zh-CN" altLang="en-US" sz="3200"/>
              <a:t>: keyword</a:t>
            </a:r>
            <a:r>
              <a:rPr lang="en-US" altLang="zh-CN" sz="3200"/>
              <a:t> </a:t>
            </a:r>
            <a:r>
              <a:rPr lang="zh-CN" altLang="en-US" sz="3200"/>
              <a:t>indicating a variable,</a:t>
            </a:r>
            <a:r>
              <a:rPr lang="en-US" altLang="zh-CN" sz="3200"/>
              <a:t> </a:t>
            </a:r>
            <a:r>
              <a:rPr lang="zh-CN" altLang="en-US" sz="3200"/>
              <a:t>function or parameter</a:t>
            </a:r>
            <a:r>
              <a:rPr lang="en-US" altLang="zh-CN" sz="3200"/>
              <a:t> </a:t>
            </a:r>
            <a:r>
              <a:rPr lang="zh-CN" altLang="en-US" sz="3200"/>
              <a:t>can’t be modified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 b="1">
                <a:solidFill>
                  <a:srgbClr val="A8302C"/>
                </a:solidFill>
              </a:rPr>
              <a:t>- Classes Recap</a:t>
            </a:r>
            <a:endParaRPr lang="zh-CN" altLang="en-US" sz="2800" b="1">
              <a:solidFill>
                <a:srgbClr val="A8302C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Template Classes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Const Correctness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Today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0765" y="10497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400"/>
              <a:t>const variables can be references or not!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105140" cy="705485"/>
          </a:xfrm>
        </p:spPr>
        <p:txBody>
          <a:bodyPr>
            <a:normAutofit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2790" y="1982470"/>
            <a:ext cx="10850880" cy="3721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Why const? Find the typo in this code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254125"/>
            <a:ext cx="10968990" cy="43497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805" y="119957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Recall: Student class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Const and Classes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7535" y="1918970"/>
            <a:ext cx="8382000" cy="36563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9910" y="1186815"/>
            <a:ext cx="5724525" cy="4759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99580" y="1186815"/>
            <a:ext cx="3884295" cy="41294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Using a const Student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1630" y="1263015"/>
            <a:ext cx="10968990" cy="24485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9765" y="4195445"/>
            <a:ext cx="1082484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 The compiler doesn’t know getName and getAge don’t modify s!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 We need to promise that it doesn’t by defining them as </a:t>
            </a:r>
            <a:r>
              <a:rPr lang="zh-CN" altLang="en-US" sz="24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const</a:t>
            </a:r>
            <a:r>
              <a:rPr lang="en-US" altLang="zh-CN" sz="24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4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functions</a:t>
            </a:r>
            <a:endParaRPr lang="zh-CN" altLang="en-US" sz="2400" b="1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 Add const to the </a:t>
            </a:r>
            <a:r>
              <a:rPr lang="zh-CN" altLang="en-US" sz="24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end</a:t>
            </a: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of function signatures!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Making Student const-correct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015" y="1156970"/>
            <a:ext cx="5302250" cy="4759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51930" y="1249680"/>
            <a:ext cx="4345305" cy="41630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</a:rPr>
              <a:t>const-interface</a:t>
            </a:r>
            <a:r>
              <a:rPr lang="zh-CN" altLang="en-US" sz="2800"/>
              <a:t>: All member</a:t>
            </a:r>
            <a:r>
              <a:rPr lang="en-US" altLang="zh-CN" sz="2800"/>
              <a:t> </a:t>
            </a:r>
            <a:r>
              <a:rPr lang="zh-CN" altLang="en-US" sz="2800"/>
              <a:t>functions marked </a:t>
            </a:r>
            <a:r>
              <a:rPr lang="zh-CN" altLang="en-US" sz="2800">
                <a:highlight>
                  <a:srgbClr val="FFFF00"/>
                </a:highlight>
              </a:rPr>
              <a:t>const</a:t>
            </a:r>
            <a:r>
              <a:rPr lang="zh-CN" altLang="en-US" sz="2800"/>
              <a:t> in a</a:t>
            </a:r>
            <a:r>
              <a:rPr lang="en-US" altLang="zh-CN" sz="2800"/>
              <a:t> </a:t>
            </a:r>
            <a:r>
              <a:rPr lang="zh-CN" altLang="en-US" sz="2800"/>
              <a:t>class definition. Objects of type</a:t>
            </a:r>
            <a:r>
              <a:rPr lang="en-US" altLang="zh-CN" sz="2800"/>
              <a:t> </a:t>
            </a:r>
            <a:r>
              <a:rPr lang="zh-CN" altLang="en-US" sz="2800">
                <a:highlight>
                  <a:srgbClr val="FFFF00"/>
                </a:highlight>
              </a:rPr>
              <a:t>const ClassName</a:t>
            </a:r>
            <a:r>
              <a:rPr lang="zh-CN" altLang="en-US" sz="2800"/>
              <a:t> may only</a:t>
            </a:r>
            <a:r>
              <a:rPr lang="en-US" altLang="zh-CN" sz="2800"/>
              <a:t> </a:t>
            </a:r>
            <a:r>
              <a:rPr lang="zh-CN" altLang="en-US" sz="2800"/>
              <a:t>use the const-interface.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Making StrVector‘s const-interface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249680"/>
            <a:ext cx="10968990" cy="45605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Making StrVector‘s const-interface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045" y="1132205"/>
            <a:ext cx="10968990" cy="45929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/>
              <a:t>Consider a function with a const StrVector param...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328025" cy="705485"/>
          </a:xfrm>
        </p:spPr>
        <p:txBody>
          <a:bodyPr>
            <a:normAutofit/>
          </a:bodyPr>
          <a:p>
            <a:r>
              <a:rPr lang="zh-CN" altLang="en-US"/>
              <a:t>Should begin() and end() be</a:t>
            </a:r>
            <a:r>
              <a:rPr lang="en-US" altLang="zh-CN"/>
              <a:t> </a:t>
            </a:r>
            <a:r>
              <a:rPr lang="zh-CN" altLang="en-US"/>
              <a:t>const?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100" y="2399665"/>
            <a:ext cx="9530080" cy="3543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861935" cy="705485"/>
          </a:xfrm>
        </p:spPr>
        <p:txBody>
          <a:bodyPr>
            <a:normAutofit/>
          </a:bodyPr>
          <a:p>
            <a:r>
              <a:rPr lang="zh-CN" altLang="en-US"/>
              <a:t>Turning Student into a class: Header File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79145" y="1049020"/>
            <a:ext cx="4513580" cy="4759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27700" y="1327785"/>
            <a:ext cx="5082540" cy="1800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27700" y="3685540"/>
            <a:ext cx="5120640" cy="18713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849995" cy="705485"/>
          </a:xfrm>
        </p:spPr>
        <p:txBody>
          <a:bodyPr>
            <a:normAutofit/>
          </a:bodyPr>
          <a:p>
            <a:r>
              <a:rPr lang="zh-CN" altLang="en-US"/>
              <a:t>Consider a function with a const StrVector param...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3395" y="1565910"/>
            <a:ext cx="10968990" cy="4291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219565" cy="705485"/>
          </a:xfrm>
        </p:spPr>
        <p:txBody>
          <a:bodyPr>
            <a:normAutofit/>
          </a:bodyPr>
          <a:p>
            <a:r>
              <a:rPr lang="zh-CN" altLang="en-US"/>
              <a:t>Consider a function with a const StrVector param...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837055"/>
            <a:ext cx="10968990" cy="40652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Solution: cbegin() and cend()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4085" y="1490345"/>
            <a:ext cx="10316210" cy="4759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67725" cy="705485"/>
          </a:xfrm>
        </p:spPr>
        <p:txBody>
          <a:bodyPr>
            <a:normAutofit fontScale="90000"/>
          </a:bodyPr>
          <a:p>
            <a:r>
              <a:rPr lang="zh-CN" altLang="en-US"/>
              <a:t>Consider a function with a const StrVector param...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5135" y="1184910"/>
            <a:ext cx="10968990" cy="39738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Abilities of Iterator Permutations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922145"/>
            <a:ext cx="10968990" cy="32524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891780" cy="705485"/>
          </a:xfrm>
        </p:spPr>
        <p:txBody>
          <a:bodyPr>
            <a:normAutofit/>
          </a:bodyPr>
          <a:p>
            <a:r>
              <a:rPr lang="zh-CN" altLang="en-US"/>
              <a:t>const iterator vs const_iterator: Nitty</a:t>
            </a:r>
            <a:r>
              <a:rPr lang="en-US" altLang="zh-CN"/>
              <a:t> </a:t>
            </a:r>
            <a:r>
              <a:rPr lang="zh-CN" altLang="en-US"/>
              <a:t>Gritty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9125" y="1210945"/>
            <a:ext cx="10376535" cy="475932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0606405" y="5601970"/>
            <a:ext cx="357505" cy="297180"/>
          </a:xfrm>
          <a:prstGeom prst="roundRect">
            <a:avLst/>
          </a:prstGeom>
          <a:solidFill>
            <a:srgbClr val="EFEFE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- Use const parameters and variables wherever you can in application code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Every member function of a class that doesn’t change its member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variables should be marked </a:t>
            </a:r>
            <a:r>
              <a:rPr lang="zh-CN" altLang="en-US">
                <a:solidFill>
                  <a:srgbClr val="0070C0"/>
                </a:solidFill>
              </a:rPr>
              <a:t>const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</a:t>
            </a:r>
            <a:r>
              <a:rPr lang="zh-CN" altLang="en-US">
                <a:highlight>
                  <a:srgbClr val="FFFF00"/>
                </a:highlight>
              </a:rPr>
              <a:t>auto</a:t>
            </a:r>
            <a:r>
              <a:rPr lang="zh-CN" altLang="en-US"/>
              <a:t> will drop all const and &amp;, so be sure to specify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- Make iterators and const_iterators for all your classes!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-</a:t>
            </a:r>
            <a:r>
              <a:rPr lang="zh-CN" altLang="en-US">
                <a:solidFill>
                  <a:srgbClr val="C00000"/>
                </a:solidFill>
              </a:rPr>
              <a:t> const iterator </a:t>
            </a:r>
            <a:r>
              <a:rPr lang="zh-CN" altLang="en-US"/>
              <a:t>= cannot increment the iterator, can dereference and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change underlying value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- </a:t>
            </a:r>
            <a:r>
              <a:rPr lang="zh-CN" altLang="en-US">
                <a:solidFill>
                  <a:srgbClr val="C00000"/>
                </a:solidFill>
              </a:rPr>
              <a:t>const_iterator</a:t>
            </a:r>
            <a:r>
              <a:rPr lang="zh-CN" altLang="en-US"/>
              <a:t> = can increment the iterator, cannot dereference and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change underlying value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-</a:t>
            </a:r>
            <a:r>
              <a:rPr lang="zh-CN" altLang="en-US">
                <a:solidFill>
                  <a:srgbClr val="C00000"/>
                </a:solidFill>
              </a:rPr>
              <a:t> const const_iterator</a:t>
            </a:r>
            <a:r>
              <a:rPr lang="zh-CN" altLang="en-US"/>
              <a:t> = cannot increment iterator, cannot change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underlying value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Recap: Const and Const-correctness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/>
              <a:t>- Add template</a:t>
            </a:r>
            <a:r>
              <a:rPr lang="zh-CN" altLang="en-US" sz="2000">
                <a:highlight>
                  <a:srgbClr val="C0C0C0"/>
                </a:highlight>
              </a:rPr>
              <a:t>&lt;class T1, T2..&gt; </a:t>
            </a:r>
            <a:r>
              <a:rPr lang="zh-CN" altLang="en-US" sz="2000"/>
              <a:t>before class definition in .h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Add template</a:t>
            </a:r>
            <a:r>
              <a:rPr lang="zh-CN" altLang="en-US" sz="2000">
                <a:highlight>
                  <a:srgbClr val="C0C0C0"/>
                </a:highlight>
              </a:rPr>
              <a:t>&lt;class T1, T2..&gt;</a:t>
            </a:r>
            <a:r>
              <a:rPr lang="zh-CN" altLang="en-US" sz="2000"/>
              <a:t>before all function</a:t>
            </a:r>
            <a:r>
              <a:rPr lang="en-US" altLang="zh-CN" sz="2000"/>
              <a:t> </a:t>
            </a:r>
            <a:r>
              <a:rPr lang="zh-CN" altLang="en-US" sz="2000"/>
              <a:t>signatures in .cpp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When returning nested types (like iterator types), put</a:t>
            </a:r>
            <a:r>
              <a:rPr lang="en-US" altLang="zh-CN" sz="2000"/>
              <a:t> </a:t>
            </a:r>
            <a:r>
              <a:rPr lang="zh-CN" altLang="en-US" sz="2000">
                <a:highlight>
                  <a:srgbClr val="C0C0C0"/>
                </a:highlight>
              </a:rPr>
              <a:t>typename ClassName&lt;T1, T2..&gt;::member_type</a:t>
            </a:r>
            <a:r>
              <a:rPr lang="zh-CN" altLang="en-US" sz="2000"/>
              <a:t> as return</a:t>
            </a:r>
            <a:r>
              <a:rPr lang="en-US" altLang="zh-CN" sz="2000"/>
              <a:t> </a:t>
            </a:r>
            <a:r>
              <a:rPr lang="zh-CN" altLang="en-US" sz="2000"/>
              <a:t>type, not just </a:t>
            </a:r>
            <a:r>
              <a:rPr lang="zh-CN" altLang="en-US" sz="2000">
                <a:highlight>
                  <a:srgbClr val="C0C0C0"/>
                </a:highlight>
              </a:rPr>
              <a:t>member_type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Templates don’t emit code until instantiated, so</a:t>
            </a:r>
            <a:r>
              <a:rPr lang="zh-CN" altLang="en-US" sz="2000">
                <a:highlight>
                  <a:srgbClr val="C0C0C0"/>
                </a:highlight>
              </a:rPr>
              <a:t> #include</a:t>
            </a:r>
            <a:r>
              <a:rPr lang="en-US" altLang="zh-CN" sz="2000">
                <a:highlight>
                  <a:srgbClr val="C0C0C0"/>
                </a:highlight>
              </a:rPr>
              <a:t> </a:t>
            </a:r>
            <a:r>
              <a:rPr lang="zh-CN" altLang="en-US" sz="2000"/>
              <a:t>the .cpp file in the .h file, not the other way around!</a:t>
            </a:r>
            <a:endParaRPr lang="zh-CN" altLang="en-US" sz="2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Recap: Template classes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189085" cy="705485"/>
          </a:xfrm>
        </p:spPr>
        <p:txBody>
          <a:bodyPr>
            <a:normAutofit/>
          </a:bodyPr>
          <a:p>
            <a:r>
              <a:rPr lang="zh-CN" altLang="en-US"/>
              <a:t>Turning Student into a class: Header File + .cpp File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9475" y="1223645"/>
            <a:ext cx="4544695" cy="4759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32805" y="1223645"/>
            <a:ext cx="4521200" cy="47593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/>
              <a:t>- Vectors should be able to contain any data type!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- What if we want to make a vector of Students?</a:t>
            </a:r>
            <a:endParaRPr lang="zh-CN" altLang="en-US" sz="2000"/>
          </a:p>
          <a:p>
            <a:pPr marL="457200" lvl="1" indent="0">
              <a:buNone/>
            </a:pPr>
            <a:r>
              <a:rPr lang="zh-CN" altLang="en-US" sz="1800"/>
              <a:t>- How are we supposed to know about every</a:t>
            </a:r>
            <a:r>
              <a:rPr lang="en-US" altLang="zh-CN" sz="1800"/>
              <a:t> </a:t>
            </a:r>
            <a:r>
              <a:rPr lang="zh-CN" altLang="en-US" sz="1800"/>
              <a:t>custom class?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2000"/>
              <a:t>- What if we don’t want to write a class for every</a:t>
            </a:r>
            <a:r>
              <a:rPr lang="en-US" altLang="zh-CN" sz="2000"/>
              <a:t> </a:t>
            </a:r>
            <a:r>
              <a:rPr lang="zh-CN" altLang="en-US" sz="2000"/>
              <a:t>type we can think of?</a:t>
            </a:r>
            <a:endParaRPr lang="zh-CN" altLang="en-US" sz="2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problem with StrVector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7990" y="2248535"/>
            <a:ext cx="10958195" cy="600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7990" y="4879340"/>
            <a:ext cx="11231880" cy="5734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>
                <a:highlight>
                  <a:srgbClr val="00FF00"/>
                </a:highlight>
              </a:rPr>
              <a:t>Template Class</a:t>
            </a:r>
            <a:r>
              <a:rPr lang="zh-CN" altLang="en-US" sz="2400"/>
              <a:t>: A class that</a:t>
            </a:r>
            <a:r>
              <a:rPr lang="en-US" altLang="zh-CN" sz="2400"/>
              <a:t> </a:t>
            </a:r>
            <a:r>
              <a:rPr lang="zh-CN" altLang="en-US" sz="2400"/>
              <a:t>is parametrized over some</a:t>
            </a:r>
            <a:r>
              <a:rPr lang="en-US" altLang="zh-CN" sz="2400"/>
              <a:t> </a:t>
            </a:r>
            <a:r>
              <a:rPr lang="zh-CN" altLang="en-US" sz="2400"/>
              <a:t>number of types. A class that</a:t>
            </a:r>
            <a:r>
              <a:rPr lang="en-US" altLang="zh-CN" sz="2400"/>
              <a:t> </a:t>
            </a:r>
            <a:r>
              <a:rPr lang="zh-CN" altLang="en-US" sz="2400"/>
              <a:t>is comprised of member</a:t>
            </a:r>
            <a:r>
              <a:rPr lang="en-US" altLang="zh-CN" sz="2400"/>
              <a:t> </a:t>
            </a:r>
            <a:r>
              <a:rPr lang="zh-CN" altLang="en-US" sz="2400"/>
              <a:t>variables of a general</a:t>
            </a:r>
            <a:r>
              <a:rPr lang="en-US" altLang="zh-CN" sz="2400"/>
              <a:t> </a:t>
            </a:r>
            <a:r>
              <a:rPr lang="zh-CN" altLang="en-US" sz="2400"/>
              <a:t>type/types.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Writing a Template Class: Syntax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735" y="1264920"/>
            <a:ext cx="10968990" cy="3924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1230" y="5006340"/>
            <a:ext cx="8258810" cy="10960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Implementing a Template Class: Syntax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0070" y="1564005"/>
            <a:ext cx="10968990" cy="3458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6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5962</Words>
  <Application>WPS 演示</Application>
  <PresentationFormat>宽屏</PresentationFormat>
  <Paragraphs>287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Lecture6  Classes</vt:lpstr>
      <vt:lpstr>PowerPoint 演示文稿</vt:lpstr>
      <vt:lpstr>PowerPoint 演示文稿</vt:lpstr>
      <vt:lpstr>Turning Student into a class: Header File</vt:lpstr>
      <vt:lpstr>Turning Student into a class: Header File + .cpp File</vt:lpstr>
      <vt:lpstr>The problem with StrVector</vt:lpstr>
      <vt:lpstr>Definition</vt:lpstr>
      <vt:lpstr>Writing a Template Class: Syntax</vt:lpstr>
      <vt:lpstr>Implementing a Template Class: Syntax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灬谁唤醒了一世凄凉1374136491</cp:lastModifiedBy>
  <cp:revision>268</cp:revision>
  <dcterms:created xsi:type="dcterms:W3CDTF">2019-06-19T02:08:00Z</dcterms:created>
  <dcterms:modified xsi:type="dcterms:W3CDTF">2023-04-10T09:10:08Z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6955FAFFA29245018A71943C9E250681</vt:lpwstr>
  </property>
</Properties>
</file>